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4" r:id="rId4"/>
    <p:sldId id="265" r:id="rId5"/>
    <p:sldId id="266" r:id="rId6"/>
    <p:sldId id="267" r:id="rId7"/>
    <p:sldId id="300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63" r:id="rId39"/>
    <p:sldId id="299" r:id="rId40"/>
    <p:sldId id="298" r:id="rId41"/>
    <p:sldId id="258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템플릿" id="{76E2DA9A-47ED-4274-8AAC-624493C043D3}">
          <p14:sldIdLst/>
        </p14:section>
        <p14:section name="찐 발표자료" id="{50D0DE2B-F7EB-4516-B2BC-719662EDC58F}">
          <p14:sldIdLst>
            <p14:sldId id="256"/>
            <p14:sldId id="257"/>
            <p14:sldId id="264"/>
            <p14:sldId id="265"/>
            <p14:sldId id="266"/>
            <p14:sldId id="267"/>
            <p14:sldId id="300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63"/>
            <p14:sldId id="299"/>
            <p14:sldId id="298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2D"/>
    <a:srgbClr val="0A1E5A"/>
    <a:srgbClr val="202020"/>
    <a:srgbClr val="FDCC21"/>
    <a:srgbClr val="9CA0A0"/>
    <a:srgbClr val="6A6A6A"/>
    <a:srgbClr val="7D8282"/>
    <a:srgbClr val="878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0" autoAdjust="0"/>
    <p:restoredTop sz="84634" autoAdjust="0"/>
  </p:normalViewPr>
  <p:slideViewPr>
    <p:cSldViewPr snapToGrid="0">
      <p:cViewPr varScale="1">
        <p:scale>
          <a:sx n="94" d="100"/>
          <a:sy n="94" d="100"/>
        </p:scale>
        <p:origin x="64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5199C-FBEC-4C1C-9AB9-5A25869DB8FE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74874-6AAC-4B8C-94F3-B74F826D57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0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138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0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67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91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057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66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680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90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469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052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2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492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74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866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942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49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64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43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13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62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864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850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84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78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1030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3934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589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925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626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318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964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043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332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2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7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3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93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9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4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8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1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6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0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C0B1D-65B6-4DAF-B3F5-447F1FA0B0E9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5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Smart Factories are Changing the Manufacturing Industry – Official  POSCO Newsro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5" r="890" b="36500"/>
          <a:stretch/>
        </p:blipFill>
        <p:spPr bwMode="auto">
          <a:xfrm>
            <a:off x="0" y="2954956"/>
            <a:ext cx="12192000" cy="390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80413" y="1818978"/>
            <a:ext cx="112455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제품 </a:t>
            </a:r>
            <a:r>
              <a:rPr lang="ko-KR" altLang="en-US" sz="60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불량률 감소 요인 분석 및 제안</a:t>
            </a:r>
            <a:endParaRPr lang="ko-KR" altLang="en-US" sz="60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30" name="Picture 6" descr="https://www.lsholdings.com/assets/img/media/ci_img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53" y="234048"/>
            <a:ext cx="1023049" cy="4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80413" y="1300379"/>
            <a:ext cx="8454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공정 데이터 분석을 통한</a:t>
            </a:r>
            <a:endParaRPr lang="ko-KR" altLang="en-US" sz="36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0413" y="349456"/>
            <a:ext cx="33060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LS </a:t>
            </a:r>
            <a:r>
              <a:rPr lang="ko-KR" altLang="en-US" sz="1600" b="1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빅데이터 스쿨 </a:t>
            </a:r>
            <a:r>
              <a:rPr lang="en-US" altLang="ko-KR" sz="1600" b="1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</a:t>
            </a:r>
            <a:r>
              <a:rPr lang="ko-KR" altLang="en-US" sz="1600" b="1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 프로젝트 </a:t>
            </a:r>
            <a:r>
              <a:rPr lang="en-US" altLang="ko-KR" sz="1600" b="1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6</a:t>
            </a:r>
            <a:r>
              <a:rPr lang="ko-KR" altLang="en-US" sz="1600" b="1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조</a:t>
            </a:r>
            <a:endParaRPr lang="ko-KR" altLang="en-US" sz="1600" b="1" dirty="0">
              <a:solidFill>
                <a:srgbClr val="FA002D"/>
              </a:solidFill>
              <a:effectLst/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80413" y="653699"/>
            <a:ext cx="4530564" cy="30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</a:pP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조 </a:t>
            </a:r>
            <a:r>
              <a:rPr lang="ko-KR" altLang="en-US" sz="1400" b="1" dirty="0" err="1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금해인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배영석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양찬규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이준우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정서연</a:t>
            </a:r>
            <a:r>
              <a:rPr lang="en-US" altLang="ko-KR" sz="1400" b="1" dirty="0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 err="1">
                <a:solidFill>
                  <a:schemeClr val="bg1">
                    <a:lumMod val="7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한현수</a:t>
            </a:r>
            <a:endParaRPr lang="ko-KR" altLang="en-US" sz="1400" b="1" dirty="0">
              <a:solidFill>
                <a:schemeClr val="bg1">
                  <a:lumMod val="7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55157" y="931047"/>
            <a:ext cx="975360" cy="55399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완료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368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06055" y="1162611"/>
            <a:ext cx="410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중복열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확인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66672" y="1744494"/>
            <a:ext cx="9675779" cy="4507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데이터 없어 원래 </a:t>
            </a:r>
            <a:r>
              <a:rPr lang="ko-KR" altLang="en-US" dirty="0" err="1" smtClean="0"/>
              <a:t>피피티에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28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862049" y="1465108"/>
            <a:ext cx="8467902" cy="4478631"/>
            <a:chOff x="1899067" y="1370135"/>
            <a:chExt cx="8467902" cy="4478631"/>
          </a:xfrm>
        </p:grpSpPr>
        <p:sp>
          <p:nvSpPr>
            <p:cNvPr id="9" name="TextBox 8"/>
            <p:cNvSpPr txBox="1"/>
            <p:nvPr/>
          </p:nvSpPr>
          <p:spPr>
            <a:xfrm>
              <a:off x="1899067" y="1370135"/>
              <a:ext cx="84679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err="1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결측치</a:t>
              </a:r>
              <a:r>
                <a:rPr lang="ko-KR" altLang="en-US" sz="2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확인</a:t>
              </a:r>
              <a:r>
                <a:rPr lang="en-US" altLang="ko-KR" sz="2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- </a:t>
              </a:r>
              <a:r>
                <a:rPr lang="ko-KR" altLang="en-US" sz="2400" dirty="0" err="1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결측치</a:t>
              </a:r>
              <a:r>
                <a:rPr lang="ko-KR" altLang="en-US" sz="24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확인 코드 작성</a:t>
              </a:r>
            </a:p>
            <a:p>
              <a:pPr algn="ctr"/>
              <a:endPara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pic>
          <p:nvPicPr>
            <p:cNvPr id="10" name="Google Shape;124;g2dd653c87aa_3_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068" y="1955291"/>
              <a:ext cx="8467901" cy="38934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524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34;g2dd653c87aa_2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378" y="1747820"/>
            <a:ext cx="9489333" cy="50226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16654" y="1286155"/>
            <a:ext cx="846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결측치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확인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96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06055" y="1162611"/>
            <a:ext cx="410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히스토그램으로 변수의 분포 확인</a:t>
            </a:r>
          </a:p>
        </p:txBody>
      </p:sp>
      <p:sp>
        <p:nvSpPr>
          <p:cNvPr id="11" name="직사각형 10"/>
          <p:cNvSpPr/>
          <p:nvPr/>
        </p:nvSpPr>
        <p:spPr>
          <a:xfrm rot="10800000">
            <a:off x="6256236" y="2354093"/>
            <a:ext cx="5935764" cy="2243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400800" y="2512779"/>
            <a:ext cx="47081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각 독립변수들의 값들의 분포를 확인하기 위해서 각각의 히스토그램 변수 분포를 확인하는 코드 사용</a:t>
            </a:r>
          </a:p>
          <a:p>
            <a:pPr marL="457200" lvl="0" indent="-3556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457200" lvl="0" indent="-3556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457200" lvl="0" indent="-3556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X3, X5, X15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에서 유의미한 </a:t>
            </a: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0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값을 관측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040" y="1802860"/>
            <a:ext cx="3989400" cy="50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7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86246" y="1120510"/>
            <a:ext cx="502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X3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개수를 세어주는 코드 및 결과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527" y="1678644"/>
            <a:ext cx="9498391" cy="4230991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2224594" y="6006105"/>
            <a:ext cx="7742812" cy="380595"/>
          </a:xfrm>
          <a:prstGeom prst="round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FA002D"/>
              </a:buClr>
              <a:buFont typeface="Wingdings" panose="05000000000000000000" pitchFamily="2" charset="2"/>
              <a:buChar char="Ø"/>
            </a:pPr>
            <a:r>
              <a:rPr lang="en-US" altLang="ko-KR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X3</a:t>
            </a:r>
            <a:r>
              <a:rPr lang="ko-KR" altLang="en-US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0</a:t>
            </a:r>
            <a:r>
              <a:rPr lang="ko-KR" altLang="en-US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 때 </a:t>
            </a:r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17360</a:t>
            </a:r>
            <a:r>
              <a:rPr lang="ko-KR" altLang="en-US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개가 나오는 것이 확인됨</a:t>
            </a:r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595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86246" y="1120510"/>
            <a:ext cx="502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X5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개수를 세어주는 코드 및 결과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224594" y="6006105"/>
            <a:ext cx="7742812" cy="380595"/>
          </a:xfrm>
          <a:prstGeom prst="round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FA002D"/>
              </a:buClr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X5</a:t>
            </a:r>
            <a:r>
              <a:rPr lang="ko-KR" altLang="en-US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 </a:t>
            </a:r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0</a:t>
            </a:r>
            <a:r>
              <a:rPr lang="ko-KR" altLang="en-US" dirty="0" err="1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일때</a:t>
            </a:r>
            <a:r>
              <a:rPr lang="ko-KR" altLang="en-US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17358</a:t>
            </a:r>
            <a:r>
              <a:rPr lang="ko-KR" altLang="en-US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개가 나오는 것이 확인됨</a:t>
            </a:r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67" y="1718897"/>
            <a:ext cx="9717866" cy="40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9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86246" y="1120510"/>
            <a:ext cx="502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AutoML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진행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열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15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</p:txBody>
      </p:sp>
      <p:pic>
        <p:nvPicPr>
          <p:cNvPr id="10" name="Google Shape;178;g2dd653c87aa_3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7361" y="1662753"/>
            <a:ext cx="6562724" cy="4872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363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99216" y="1286155"/>
            <a:ext cx="502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AutoML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결과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열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15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</p:txBody>
      </p:sp>
      <p:pic>
        <p:nvPicPr>
          <p:cNvPr id="13" name="Google Shape;187;g2dd653c87aa_3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581" y="2026395"/>
            <a:ext cx="6871301" cy="38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88;g2dd653c87aa_3_75"/>
          <p:cNvSpPr/>
          <p:nvPr/>
        </p:nvSpPr>
        <p:spPr>
          <a:xfrm>
            <a:off x="7236631" y="2244771"/>
            <a:ext cx="631500" cy="8334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98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99216" y="1286155"/>
            <a:ext cx="502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AutoML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진행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열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20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</p:txBody>
      </p:sp>
      <p:pic>
        <p:nvPicPr>
          <p:cNvPr id="10" name="Google Shape;197;g2dd653c87aa_3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264" y="1923164"/>
            <a:ext cx="9897471" cy="3842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699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86246" y="1120510"/>
            <a:ext cx="502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AutoML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진행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열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20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685052" y="3177745"/>
            <a:ext cx="3938579" cy="1290511"/>
          </a:xfrm>
          <a:prstGeom prst="round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FA002D"/>
              </a:buClr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두 데이터프레임에 대한 </a:t>
            </a:r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F1 Score</a:t>
            </a:r>
            <a:r>
              <a:rPr lang="ko-KR" altLang="en-US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가 큰 차이가 없음을 확인하였음</a:t>
            </a:r>
            <a:r>
              <a:rPr lang="en-US" altLang="ko-KR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.</a:t>
            </a:r>
          </a:p>
        </p:txBody>
      </p:sp>
      <p:pic>
        <p:nvPicPr>
          <p:cNvPr id="10" name="Google Shape;206;g2dd653c87aa_2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872" y="1765942"/>
            <a:ext cx="6384001" cy="4549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07;g2dd653c87aa_2_124"/>
          <p:cNvSpPr/>
          <p:nvPr/>
        </p:nvSpPr>
        <p:spPr>
          <a:xfrm>
            <a:off x="5409322" y="2016092"/>
            <a:ext cx="547800" cy="9654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12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www.lsholdings.com/assets/img/media/ci_img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16" y="5886449"/>
            <a:ext cx="1536677" cy="6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04109" y="2051533"/>
            <a:ext cx="8187891" cy="4809085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16996" y="2015651"/>
            <a:ext cx="4447282" cy="69061"/>
          </a:xfrm>
          <a:prstGeom prst="rect">
            <a:avLst/>
          </a:prstGeom>
          <a:solidFill>
            <a:srgbClr val="FDC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Advanced Manufacturing Technolog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" r="46767"/>
          <a:stretch/>
        </p:blipFill>
        <p:spPr bwMode="auto">
          <a:xfrm>
            <a:off x="0" y="0"/>
            <a:ext cx="5793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871001" y="1387261"/>
            <a:ext cx="46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A1E5A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Table of Contents</a:t>
            </a:r>
            <a:endParaRPr lang="ko-KR" altLang="en-US" sz="3600" b="1" dirty="0">
              <a:solidFill>
                <a:srgbClr val="0A1E5A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0119" y="2414332"/>
            <a:ext cx="462975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i="0" u="none" strike="noStrike" cap="none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프로젝트 개요 및 팀 구성</a:t>
            </a:r>
          </a:p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데이터 분석</a:t>
            </a:r>
          </a:p>
          <a:p>
            <a:pPr marL="977900" lvl="1" indent="-457200">
              <a:lnSpc>
                <a:spcPct val="150000"/>
              </a:lnSpc>
              <a:buSzPts val="2600"/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데이터 탐색</a:t>
            </a:r>
          </a:p>
          <a:p>
            <a:pPr marL="977900" lvl="1" indent="-457200">
              <a:lnSpc>
                <a:spcPct val="150000"/>
              </a:lnSpc>
              <a:buClr>
                <a:srgbClr val="000000"/>
              </a:buClr>
              <a:buSzPts val="2600"/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모델 탐색 및 선정</a:t>
            </a:r>
          </a:p>
          <a:p>
            <a:pPr marL="977900" lvl="1" indent="-457200">
              <a:lnSpc>
                <a:spcPct val="150000"/>
              </a:lnSpc>
              <a:buClr>
                <a:srgbClr val="000000"/>
              </a:buClr>
              <a:buSzPts val="2600"/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변수 검토</a:t>
            </a:r>
            <a:endParaRPr lang="ko-KR" altLang="en-US" sz="2600" b="1" dirty="0" smtClean="0"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i="0" u="none" strike="noStrike" cap="none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과제 요약 및 자체 평가 의견</a:t>
            </a:r>
          </a:p>
          <a:p>
            <a:pPr marL="228590" lvl="0">
              <a:lnSpc>
                <a:spcPct val="150000"/>
              </a:lnSpc>
            </a:pPr>
            <a:endParaRPr lang="ko-KR" altLang="en-US" sz="2600" b="1" i="0" u="none" strike="noStrike" cap="none" dirty="0"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86442" y="945452"/>
            <a:ext cx="975360" cy="55399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완료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40138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 탐색 및 선정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045818" y="1347711"/>
            <a:ext cx="410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RandomForest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693928" y="2049293"/>
            <a:ext cx="10990229" cy="3560324"/>
            <a:chOff x="819149" y="1835285"/>
            <a:chExt cx="10990229" cy="3560324"/>
          </a:xfrm>
        </p:grpSpPr>
        <p:sp>
          <p:nvSpPr>
            <p:cNvPr id="11" name="직사각형 10"/>
            <p:cNvSpPr/>
            <p:nvPr/>
          </p:nvSpPr>
          <p:spPr>
            <a:xfrm>
              <a:off x="819149" y="1835285"/>
              <a:ext cx="10990229" cy="356032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각 삼각형 12"/>
            <p:cNvSpPr/>
            <p:nvPr/>
          </p:nvSpPr>
          <p:spPr>
            <a:xfrm>
              <a:off x="825634" y="5171389"/>
              <a:ext cx="856033" cy="209383"/>
            </a:xfrm>
            <a:prstGeom prst="rtTriangle">
              <a:avLst/>
            </a:prstGeom>
            <a:solidFill>
              <a:srgbClr val="FA0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97687" y="2378334"/>
              <a:ext cx="9992164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RandomForest</a:t>
              </a:r>
              <a:r>
                <a:rPr lang="en-US" altLang="ko-KR" sz="24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400" b="1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선정배경</a:t>
              </a:r>
              <a:endParaRPr lang="en-US" altLang="ko-KR" sz="24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endParaRPr lang="ko-KR" altLang="en-US" sz="24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범주형</a:t>
              </a:r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(Categorical) </a:t>
              </a:r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및 </a:t>
              </a:r>
              <a:r>
                <a:rPr lang="ko-KR" altLang="en-US" sz="2000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연속형</a:t>
              </a:r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(Continuous) </a:t>
              </a:r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특징을 모두 다룰 수 있음</a:t>
              </a:r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 </a:t>
              </a:r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또한</a:t>
              </a:r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특징 간의 선형 또는 비선형 관계에 영향을 받지 않고 잘 작동함</a:t>
              </a:r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</a:t>
              </a:r>
            </a:p>
            <a:p>
              <a:endPara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이상치나</a:t>
              </a:r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노이즈가 있는 데이터에서도 강건하게 작동함</a:t>
              </a:r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 </a:t>
              </a:r>
              <a:r>
                <a:rPr lang="ko-KR" altLang="en-US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개별 트리의 영향력을 줄이는 부트스트랩 샘플링과 무작위 특징 선택으로 인한 안정성이 있기 때문</a:t>
              </a:r>
              <a:r>
                <a:rPr lang="en-US" altLang="ko-KR" sz="2000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.</a:t>
              </a:r>
            </a:p>
            <a:p>
              <a:endPara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444210" y="2795081"/>
              <a:ext cx="3028545" cy="0"/>
            </a:xfrm>
            <a:prstGeom prst="line">
              <a:avLst/>
            </a:prstGeom>
            <a:ln w="19050">
              <a:solidFill>
                <a:srgbClr val="0A1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289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58165" y="1116879"/>
            <a:ext cx="502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RandomForest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–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실행 코드</a:t>
            </a:r>
            <a:endParaRPr lang="en-US" altLang="ko-KR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1" name="Google Shape;227;g2dd653c87aa_3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7605" y="1643645"/>
            <a:ext cx="4896789" cy="509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17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11687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RandomForest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– Featured Importance 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</a:t>
            </a:r>
          </a:p>
          <a:p>
            <a:pPr algn="ctr"/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" name="Google Shape;237;g2dd653c87aa_3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661" y="1819467"/>
            <a:ext cx="7072675" cy="4404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16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>
            <a:off x="7095167" y="2897714"/>
            <a:ext cx="4671504" cy="19779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97;p7"/>
          <p:cNvSpPr txBox="1"/>
          <p:nvPr/>
        </p:nvSpPr>
        <p:spPr>
          <a:xfrm>
            <a:off x="7346515" y="3168036"/>
            <a:ext cx="418975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X3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이 가장 중요성이 높다는 결과를 얻을 수 있었음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이에 따른 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X3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의 심층 분석을 시작하고자 함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116879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RandomForest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– Featured Importance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결과 출력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algn="ctr"/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3" name="Google Shape;247;g2dd653c87aa_3_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39" y="1865307"/>
            <a:ext cx="6675005" cy="423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188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258;g2dd653c87aa_3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669" y="1712666"/>
            <a:ext cx="3650075" cy="45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 탐색 및 선정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38862" y="1055323"/>
            <a:ext cx="410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SHAP(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독립변수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20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9150" y="4465195"/>
            <a:ext cx="5676900" cy="16306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819150" y="5886449"/>
            <a:ext cx="856033" cy="209383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95612" y="4621824"/>
            <a:ext cx="5320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SHAP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결과값을 도출하기 위해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XGBoost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X3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 가장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Critical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하다는 결과를 도출할 수 있었음</a:t>
            </a:r>
          </a:p>
        </p:txBody>
      </p:sp>
      <p:pic>
        <p:nvPicPr>
          <p:cNvPr id="10" name="Google Shape;257;g2dd653c87aa_3_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166" y="1807156"/>
            <a:ext cx="4760536" cy="2367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5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267;g2dd653c87aa_3_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1211" y="1838189"/>
            <a:ext cx="4534725" cy="44775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 탐색 및 선정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38862" y="1055323"/>
            <a:ext cx="410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SHAP(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독립변수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15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19150" y="4465195"/>
            <a:ext cx="5676900" cy="16306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819150" y="5886449"/>
            <a:ext cx="856033" cy="209383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95612" y="4621824"/>
            <a:ext cx="5320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SHAP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결과값을 도출하기 위해 </a:t>
            </a: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XGBoost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를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X3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 가장 </a:t>
            </a: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Critical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하다는 결과를 도출할 수 있었음</a:t>
            </a:r>
          </a:p>
        </p:txBody>
      </p:sp>
      <p:pic>
        <p:nvPicPr>
          <p:cNvPr id="15" name="Google Shape;266;g2dd653c87aa_3_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150" y="1965996"/>
            <a:ext cx="5676900" cy="221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04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11687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X3 </a:t>
            </a:r>
            <a:r>
              <a:rPr lang="ko-KR" altLang="en-US" sz="24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심층연구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 X3 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분포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1" name="Google Shape;277;g2dd653c87aa_3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649" y="1802865"/>
            <a:ext cx="7329950" cy="4292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98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>
            <a:off x="7134078" y="3066326"/>
            <a:ext cx="4671504" cy="1363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97;p7"/>
          <p:cNvSpPr txBox="1"/>
          <p:nvPr/>
        </p:nvSpPr>
        <p:spPr>
          <a:xfrm>
            <a:off x="7374951" y="3378509"/>
            <a:ext cx="418975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0.4 </a:t>
            </a:r>
            <a:r>
              <a:rPr lang="ko-KR" altLang="en-US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근방에서를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 기준으로 불량 여부가 달라짐을 확인할 수 있음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11687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X3 </a:t>
            </a:r>
            <a:r>
              <a:rPr lang="ko-KR" altLang="en-US" sz="24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심층연구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-X3 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분포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결과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" name="Google Shape;288;g2dd653c87aa_3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00" y="1712200"/>
            <a:ext cx="6058662" cy="4596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62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11687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X3 value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에 따른 불량률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(segment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별로 같은 값 별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rate)</a:t>
            </a:r>
            <a:endParaRPr lang="en-US" altLang="ko-KR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72755" y="1643395"/>
            <a:ext cx="3066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정확한 값을 도출하기 위한 구체화</a:t>
            </a:r>
          </a:p>
        </p:txBody>
      </p:sp>
      <p:pic>
        <p:nvPicPr>
          <p:cNvPr id="10" name="Google Shape;299;g2dd653c87aa_3_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354" y="2234200"/>
            <a:ext cx="9011258" cy="3569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602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11687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X3 value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에 따른 불량률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(segment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별로 같은 값 별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rate)</a:t>
            </a:r>
            <a:endParaRPr lang="en-US" altLang="ko-KR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723745" y="1643395"/>
            <a:ext cx="6848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시각화로 검증</a:t>
            </a:r>
          </a:p>
        </p:txBody>
      </p:sp>
      <p:pic>
        <p:nvPicPr>
          <p:cNvPr id="11" name="Google Shape;309;g2dd653c87aa_3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45" y="2077578"/>
            <a:ext cx="7255514" cy="4691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93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개요 및 팀 구성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1161" y="1011593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주제 및 선정 배경</a:t>
            </a:r>
          </a:p>
        </p:txBody>
      </p:sp>
      <p:sp>
        <p:nvSpPr>
          <p:cNvPr id="13" name="양쪽 모서리가 둥근 사각형 12"/>
          <p:cNvSpPr/>
          <p:nvPr/>
        </p:nvSpPr>
        <p:spPr>
          <a:xfrm rot="10800000">
            <a:off x="574021" y="1578542"/>
            <a:ext cx="5269530" cy="4566458"/>
          </a:xfrm>
          <a:prstGeom prst="round2SameRect">
            <a:avLst>
              <a:gd name="adj1" fmla="val 1445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04800" sx="105000" sy="105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524855" y="1585772"/>
            <a:ext cx="3075001" cy="7231"/>
          </a:xfrm>
          <a:prstGeom prst="line">
            <a:avLst/>
          </a:prstGeom>
          <a:ln w="57150">
            <a:solidFill>
              <a:srgbClr val="0A1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36407" y="1080240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내용</a:t>
            </a:r>
          </a:p>
        </p:txBody>
      </p:sp>
      <p:sp>
        <p:nvSpPr>
          <p:cNvPr id="23" name="양쪽 모서리가 둥근 사각형 22"/>
          <p:cNvSpPr/>
          <p:nvPr/>
        </p:nvSpPr>
        <p:spPr>
          <a:xfrm rot="10800000">
            <a:off x="6429264" y="1593003"/>
            <a:ext cx="5269530" cy="4566458"/>
          </a:xfrm>
          <a:prstGeom prst="round2SameRect">
            <a:avLst>
              <a:gd name="adj1" fmla="val 1445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04800" sx="105000" sy="105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380098" y="1600233"/>
            <a:ext cx="3075001" cy="7231"/>
          </a:xfrm>
          <a:prstGeom prst="line">
            <a:avLst/>
          </a:prstGeom>
          <a:ln w="57150">
            <a:solidFill>
              <a:srgbClr val="0A1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747" y="1989438"/>
            <a:ext cx="44360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sz="20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프로젝트 </a:t>
            </a:r>
            <a:r>
              <a:rPr lang="ko-KR" altLang="en-US" sz="2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주제</a:t>
            </a:r>
            <a:endParaRPr lang="en-US" altLang="ko-KR" sz="20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buClr>
                <a:srgbClr val="FA002D"/>
              </a:buClr>
            </a:pPr>
            <a:r>
              <a:rPr lang="ko-KR" altLang="en-US" sz="20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다이캐스팅</a:t>
            </a: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공정 데이터를 기반으로 제품의 불량률을 야기하는 변수 선정 및 최적화 방안 도출</a:t>
            </a:r>
            <a:endParaRPr lang="en-US" altLang="ko-KR" sz="20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buClr>
                <a:srgbClr val="FA002D"/>
              </a:buClr>
            </a:pPr>
            <a:endParaRPr lang="ko-KR" altLang="en-US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선정 </a:t>
            </a:r>
            <a:r>
              <a:rPr lang="ko-KR" altLang="en-US" sz="20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배경</a:t>
            </a:r>
          </a:p>
          <a:p>
            <a:pPr>
              <a:buClr>
                <a:srgbClr val="FA002D"/>
              </a:buClr>
            </a:pP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주조 공정에서 발생하는 품질 불량 문제로 경제적 손해 발생</a:t>
            </a:r>
            <a:endParaRPr lang="en-US" altLang="ko-KR" sz="20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buClr>
                <a:srgbClr val="FA002D"/>
              </a:buClr>
            </a:pPr>
            <a:endParaRPr lang="en-US" altLang="ko-KR" sz="20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기획의도</a:t>
            </a:r>
            <a:endParaRPr lang="ko-KR" altLang="en-US" sz="2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buClr>
                <a:srgbClr val="FA002D"/>
              </a:buClr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제조업 데이터 분석을 바탕으로 </a:t>
            </a: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주조</a:t>
            </a: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공정에서의 </a:t>
            </a:r>
            <a:r>
              <a:rPr lang="ko-KR" altLang="en-US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불량율을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개선하도록 </a:t>
            </a: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기획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buClr>
                <a:srgbClr val="FA002D"/>
              </a:buClr>
            </a:pPr>
            <a:endParaRPr lang="ko-KR" altLang="en-US" sz="20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5991" y="2236573"/>
            <a:ext cx="443607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A002D"/>
              </a:buClr>
            </a:pPr>
            <a:r>
              <a:rPr lang="ko-KR" altLang="en-US" sz="20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사용한 분석 방법 및 </a:t>
            </a:r>
            <a:r>
              <a:rPr lang="ko-KR" altLang="en-US" sz="2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알고리즘</a:t>
            </a:r>
            <a:endParaRPr lang="en-US" altLang="ko-KR" sz="20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buClr>
                <a:srgbClr val="FA002D"/>
              </a:buClr>
            </a:pPr>
            <a:endParaRPr lang="ko-KR" altLang="en-US" sz="2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Heatplot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Boxplot</a:t>
            </a:r>
          </a:p>
          <a:p>
            <a:pPr marL="285750" indent="-285750">
              <a:lnSpc>
                <a:spcPct val="150000"/>
              </a:lnSpc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Randomforest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XGBoost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SHAP</a:t>
            </a:r>
          </a:p>
          <a:p>
            <a:pPr marL="285750" indent="-285750">
              <a:lnSpc>
                <a:spcPct val="150000"/>
              </a:lnSpc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Decision tree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6757" y="3165553"/>
            <a:ext cx="975360" cy="55399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완료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22988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11687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X3 value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에 따른 불량률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(segment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별로 같은 값 별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rate)</a:t>
            </a:r>
            <a:endParaRPr lang="en-US" altLang="ko-KR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8051" y="1643395"/>
            <a:ext cx="6660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불량률 시각화 코드</a:t>
            </a:r>
          </a:p>
        </p:txBody>
      </p:sp>
      <p:pic>
        <p:nvPicPr>
          <p:cNvPr id="11" name="Google Shape;319;g2dd653c87aa_3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762" y="2414422"/>
            <a:ext cx="8984474" cy="27458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34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11687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X3 value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에 따른 불량률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(segment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별로 같은 값 별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rate)</a:t>
            </a:r>
            <a:endParaRPr lang="en-US" altLang="ko-KR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8051" y="1643395"/>
            <a:ext cx="6660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결과값 시각화</a:t>
            </a:r>
          </a:p>
        </p:txBody>
      </p:sp>
      <p:pic>
        <p:nvPicPr>
          <p:cNvPr id="10" name="Google Shape;329;g2dd653c87aa_3_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778" y="2045063"/>
            <a:ext cx="7056750" cy="4812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713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11687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X3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심층연구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8051" y="1823349"/>
            <a:ext cx="6660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처음으로 불량률이 </a:t>
            </a: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100%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가 아닌 값 확인</a:t>
            </a:r>
          </a:p>
        </p:txBody>
      </p:sp>
      <p:pic>
        <p:nvPicPr>
          <p:cNvPr id="11" name="Google Shape;339;g2dd653c87aa_3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880" y="2257532"/>
            <a:ext cx="6198546" cy="22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직사각형 11"/>
          <p:cNvSpPr/>
          <p:nvPr/>
        </p:nvSpPr>
        <p:spPr>
          <a:xfrm>
            <a:off x="2765897" y="4555783"/>
            <a:ext cx="6660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결과값 출력</a:t>
            </a:r>
          </a:p>
        </p:txBody>
      </p:sp>
      <p:pic>
        <p:nvPicPr>
          <p:cNvPr id="13" name="Google Shape;340;g2dd653c87aa_3_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875" y="4989966"/>
            <a:ext cx="6198551" cy="598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3171217" y="5726501"/>
            <a:ext cx="60662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b="1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약 </a:t>
            </a:r>
            <a:r>
              <a:rPr lang="en-US" altLang="ko-KR" b="1" dirty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0.4053</a:t>
            </a:r>
            <a:r>
              <a:rPr lang="ko-KR" altLang="en-US" b="1" dirty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을 기준으로 처음으로 불량이 발생하지 않음</a:t>
            </a:r>
            <a:r>
              <a:rPr lang="en-US" altLang="ko-KR" b="1" dirty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.</a:t>
            </a:r>
            <a:endParaRPr lang="ko-KR" altLang="en-US" b="1" dirty="0">
              <a:solidFill>
                <a:srgbClr val="FA002D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264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111687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Tree plot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-64851" y="1643395"/>
            <a:ext cx="12256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X3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의 값이 영향력을 가장 많이 끼치고</a:t>
            </a: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, X17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의 값이 두번째로 영향력이 </a:t>
            </a:r>
            <a:r>
              <a:rPr lang="ko-KR" altLang="en-US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많은 것을 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확인함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73413" y="2224391"/>
            <a:ext cx="11180323" cy="3638145"/>
            <a:chOff x="1551729" y="2432660"/>
            <a:chExt cx="9443281" cy="2941725"/>
          </a:xfrm>
        </p:grpSpPr>
        <p:pic>
          <p:nvPicPr>
            <p:cNvPr id="11" name="Google Shape;35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51729" y="2432660"/>
              <a:ext cx="4656476" cy="294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5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08204" y="2432666"/>
              <a:ext cx="4786806" cy="279101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2991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" y="993662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X17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심층연구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08052" y="1520178"/>
            <a:ext cx="66602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X17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의 값에 따른 </a:t>
            </a: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Y(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불량률</a:t>
            </a: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의 변화 확인</a:t>
            </a:r>
          </a:p>
        </p:txBody>
      </p:sp>
      <p:pic>
        <p:nvPicPr>
          <p:cNvPr id="10" name="Google Shape;363;g2dd653c87aa_3_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465" y="1954361"/>
            <a:ext cx="6711543" cy="4757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6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>
            <a:off x="7134078" y="3066325"/>
            <a:ext cx="4671504" cy="1090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97;p7"/>
          <p:cNvSpPr txBox="1"/>
          <p:nvPr/>
        </p:nvSpPr>
        <p:spPr>
          <a:xfrm>
            <a:off x="7374951" y="3378509"/>
            <a:ext cx="418975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0.5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에서 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0.6 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사이에 급격한 변화가 관측됨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039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X17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심층연구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3" name="Google Shape;373;g2dd653c87aa_3_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7275"/>
            <a:ext cx="6934032" cy="49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-64851" y="1440009"/>
            <a:ext cx="12256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X17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의 값에 따른 </a:t>
            </a: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Y(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불량률</a:t>
            </a: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)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의 결과 확인</a:t>
            </a:r>
          </a:p>
          <a:p>
            <a:pPr lvl="0" algn="ctr"/>
            <a:endParaRPr lang="ko-KR" altLang="en-US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19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1039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X17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심층연구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4851" y="1440009"/>
            <a:ext cx="12256851" cy="724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altLang="ko-KR" b="1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0.5</a:t>
            </a:r>
            <a:r>
              <a:rPr lang="ko-KR" altLang="en-US" b="1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와 </a:t>
            </a:r>
            <a:r>
              <a:rPr lang="en-US" altLang="ko-KR" b="1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0.6 </a:t>
            </a:r>
            <a:r>
              <a:rPr lang="ko-KR" altLang="en-US" b="1" dirty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사이를 확대한 그래프</a:t>
            </a:r>
          </a:p>
          <a:p>
            <a:pPr lvl="0" algn="ctr">
              <a:lnSpc>
                <a:spcPct val="120000"/>
              </a:lnSpc>
            </a:pPr>
            <a:endParaRPr lang="ko-KR" altLang="en-US" b="1" dirty="0"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5" name="Google Shape;384;g2dd653c87aa_3_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261" y="1901674"/>
            <a:ext cx="6891499" cy="4799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5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검토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 rot="10800000">
            <a:off x="6614808" y="3176570"/>
            <a:ext cx="5164833" cy="10906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Google Shape;97;p7"/>
          <p:cNvSpPr txBox="1"/>
          <p:nvPr/>
        </p:nvSpPr>
        <p:spPr>
          <a:xfrm>
            <a:off x="6881118" y="3330201"/>
            <a:ext cx="4632212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Tree plot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에서 확인한 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0.564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의 값보다 정확한 </a:t>
            </a:r>
            <a:r>
              <a:rPr lang="ko-KR" altLang="en-US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임계값을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 도출함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039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X17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심층연구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4851" y="1440009"/>
            <a:ext cx="12256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정확한 </a:t>
            </a:r>
            <a:r>
              <a:rPr lang="ko-KR" altLang="en-US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임계값을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 계산</a:t>
            </a:r>
          </a:p>
        </p:txBody>
      </p:sp>
      <p:pic>
        <p:nvPicPr>
          <p:cNvPr id="15" name="Google Shape;395;g2dd653c87aa_3_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85" y="1983942"/>
            <a:ext cx="5587949" cy="4331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274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729661" y="2282757"/>
            <a:ext cx="11060261" cy="3035030"/>
            <a:chOff x="729661" y="2282757"/>
            <a:chExt cx="11060261" cy="3035030"/>
          </a:xfrm>
        </p:grpSpPr>
        <p:sp>
          <p:nvSpPr>
            <p:cNvPr id="15" name="직사각형 14"/>
            <p:cNvSpPr/>
            <p:nvPr/>
          </p:nvSpPr>
          <p:spPr>
            <a:xfrm>
              <a:off x="729661" y="2282757"/>
              <a:ext cx="11060261" cy="3035030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237306" y="2702238"/>
              <a:ext cx="5168630" cy="2098569"/>
              <a:chOff x="6136407" y="2840476"/>
              <a:chExt cx="5168630" cy="2098569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136407" y="2840476"/>
                <a:ext cx="51686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공정 불량률에 영향을 끼치는 핵심 변수 </a:t>
                </a:r>
                <a:r>
                  <a:rPr lang="en-US" altLang="ko-KR" sz="2000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2</a:t>
                </a:r>
                <a:r>
                  <a:rPr lang="ko-KR" altLang="en-US" sz="2000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개</a:t>
                </a:r>
                <a:r>
                  <a:rPr lang="en-US" altLang="ko-KR" sz="2000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:</a:t>
                </a:r>
              </a:p>
              <a:p>
                <a:r>
                  <a:rPr lang="en-US" altLang="ko-KR" sz="2400" b="1" dirty="0" smtClean="0">
                    <a:solidFill>
                      <a:srgbClr val="FA002D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X3, X17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136407" y="3800272"/>
                <a:ext cx="5168630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값들의 </a:t>
                </a:r>
                <a:r>
                  <a:rPr lang="ko-KR" altLang="en-US" sz="2000" dirty="0" err="1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임계치</a:t>
                </a:r>
                <a:r>
                  <a:rPr lang="en-US" altLang="ko-KR" sz="2000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:</a:t>
                </a:r>
              </a:p>
              <a:p>
                <a:r>
                  <a:rPr lang="en-US" altLang="ko-KR" sz="2400" b="1" dirty="0" smtClean="0">
                    <a:solidFill>
                      <a:srgbClr val="FA002D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X3 &lt;= 0.406</a:t>
                </a:r>
              </a:p>
              <a:p>
                <a:r>
                  <a:rPr lang="en-US" altLang="ko-KR" sz="2400" b="1" dirty="0" smtClean="0">
                    <a:solidFill>
                      <a:srgbClr val="FA002D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X17 &gt;0.564</a:t>
                </a:r>
              </a:p>
            </p:txBody>
          </p:sp>
        </p:grpSp>
      </p:grp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요약 및 자체 평가 의견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729661" y="2293214"/>
            <a:ext cx="11060261" cy="3035030"/>
            <a:chOff x="729661" y="2293214"/>
            <a:chExt cx="11060261" cy="3035030"/>
          </a:xfrm>
        </p:grpSpPr>
        <p:sp>
          <p:nvSpPr>
            <p:cNvPr id="25" name="직사각형 24"/>
            <p:cNvSpPr/>
            <p:nvPr/>
          </p:nvSpPr>
          <p:spPr>
            <a:xfrm>
              <a:off x="729661" y="2293214"/>
              <a:ext cx="11060261" cy="3035030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32421" y="3037121"/>
              <a:ext cx="516863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제안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:</a:t>
              </a:r>
            </a:p>
            <a:p>
              <a:r>
                <a:rPr lang="en-US" altLang="ko-KR" sz="2400" b="1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X3</a:t>
              </a:r>
              <a:r>
                <a:rPr lang="ko-KR" altLang="en-US" sz="2400" b="1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의 값을 </a:t>
              </a:r>
              <a:r>
                <a:rPr lang="en-US" altLang="ko-KR" sz="2400" b="1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0.406 </a:t>
              </a:r>
              <a:r>
                <a:rPr lang="ko-KR" altLang="en-US" sz="2400" b="1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이하로</a:t>
              </a:r>
              <a:r>
                <a:rPr lang="en-US" altLang="ko-KR" sz="2400" b="1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</a:t>
              </a:r>
              <a:endParaRPr lang="en-US" altLang="ko-KR" sz="2400" b="1" dirty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r>
                <a:rPr lang="en-US" altLang="ko-KR" sz="2400" b="1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X17</a:t>
              </a:r>
              <a:r>
                <a:rPr lang="ko-KR" altLang="en-US" sz="2400" b="1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의 값을 </a:t>
              </a:r>
              <a:r>
                <a:rPr lang="en-US" altLang="ko-KR" sz="2400" b="1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0.564</a:t>
              </a:r>
              <a:r>
                <a:rPr lang="en-US" altLang="ko-KR" sz="2400" b="1" dirty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400" b="1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초과로 설정</a:t>
              </a:r>
              <a:endParaRPr lang="en-US" altLang="ko-KR" sz="2400" b="1" dirty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1164" y="1065779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요약</a:t>
            </a:r>
          </a:p>
        </p:txBody>
      </p:sp>
      <p:sp>
        <p:nvSpPr>
          <p:cNvPr id="13" name="양쪽 모서리가 둥근 사각형 12"/>
          <p:cNvSpPr/>
          <p:nvPr/>
        </p:nvSpPr>
        <p:spPr>
          <a:xfrm rot="10800000">
            <a:off x="574021" y="1578542"/>
            <a:ext cx="5269530" cy="4566458"/>
          </a:xfrm>
          <a:prstGeom prst="round2SameRect">
            <a:avLst>
              <a:gd name="adj1" fmla="val 1445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04800" sx="105000" sy="105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524855" y="1585772"/>
            <a:ext cx="3075001" cy="7231"/>
          </a:xfrm>
          <a:prstGeom prst="line">
            <a:avLst/>
          </a:prstGeom>
          <a:ln w="57150">
            <a:solidFill>
              <a:srgbClr val="0A1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23608" y="1845834"/>
            <a:ext cx="46745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데이터 탐색</a:t>
            </a:r>
            <a:endParaRPr lang="en-US" altLang="ko-KR" sz="16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결측치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확인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Heatplot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1314450" lvl="2" indent="-400050">
              <a:spcBef>
                <a:spcPts val="600"/>
              </a:spcBef>
              <a:buClr>
                <a:srgbClr val="FA002D"/>
              </a:buClr>
              <a:buFont typeface="+mj-lt"/>
              <a:buAutoNum type="romanUcPeriod"/>
            </a:pP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데이터간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상관계수가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 열들 확인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3">
              <a:spcBef>
                <a:spcPts val="600"/>
              </a:spcBef>
              <a:buClr>
                <a:srgbClr val="FA002D"/>
              </a:buClr>
            </a:pPr>
            <a:r>
              <a:rPr lang="en-US" altLang="ko-KR" sz="1200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(X6=X20, X8=X18, X12=X19)</a:t>
            </a:r>
          </a:p>
          <a:p>
            <a:pPr marL="1314450" lvl="2" indent="-400050">
              <a:spcBef>
                <a:spcPts val="600"/>
              </a:spcBef>
              <a:buClr>
                <a:srgbClr val="FA002D"/>
              </a:buClr>
              <a:buFont typeface="+mj-lt"/>
              <a:buAutoNum type="romanUcPeriod"/>
            </a:pP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고윳값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개수가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개인 열들 확인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3">
              <a:spcBef>
                <a:spcPts val="600"/>
              </a:spcBef>
              <a:buClr>
                <a:srgbClr val="FA002D"/>
              </a:buClr>
            </a:pPr>
            <a:r>
              <a:rPr lang="en-US" altLang="ko-KR" sz="1200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(X4, X13)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이상치 확인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2">
              <a:spcBef>
                <a:spcPts val="600"/>
              </a:spcBef>
              <a:buClr>
                <a:srgbClr val="FA002D"/>
              </a:buClr>
            </a:pPr>
            <a:r>
              <a:rPr lang="en-US" altLang="ko-KR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X15, X5, X3 </a:t>
            </a:r>
            <a:r>
              <a:rPr lang="ko-KR" altLang="en-US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변수 심층 탐구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변수들의 분포 확인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모델</a:t>
            </a:r>
            <a:r>
              <a:rPr lang="en-US" altLang="ko-KR" sz="16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탐색 및 선정</a:t>
            </a:r>
            <a:endParaRPr lang="en-US" altLang="ko-KR" sz="16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모델 훈련</a:t>
            </a:r>
            <a:endParaRPr lang="en-US" altLang="ko-KR" sz="16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결과 도출</a:t>
            </a:r>
            <a:endParaRPr lang="en-US" altLang="ko-KR" sz="16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80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" name="그룹 4095"/>
          <p:cNvGrpSpPr/>
          <p:nvPr/>
        </p:nvGrpSpPr>
        <p:grpSpPr>
          <a:xfrm>
            <a:off x="729661" y="2262457"/>
            <a:ext cx="11060261" cy="3065787"/>
            <a:chOff x="729661" y="2262457"/>
            <a:chExt cx="11060261" cy="3065787"/>
          </a:xfrm>
        </p:grpSpPr>
        <p:sp>
          <p:nvSpPr>
            <p:cNvPr id="19" name="직사각형 18"/>
            <p:cNvSpPr/>
            <p:nvPr/>
          </p:nvSpPr>
          <p:spPr>
            <a:xfrm>
              <a:off x="729661" y="2293214"/>
              <a:ext cx="11060261" cy="3035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t="6427" r="1391"/>
            <a:stretch/>
          </p:blipFill>
          <p:spPr>
            <a:xfrm>
              <a:off x="8699850" y="2374285"/>
              <a:ext cx="2953631" cy="2872887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259791" y="4708187"/>
              <a:ext cx="266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Y</a:t>
              </a:r>
              <a:r>
                <a:rPr lang="ko-KR" altLang="en-US" sz="20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열에서 </a:t>
              </a:r>
              <a:r>
                <a:rPr lang="en-US" altLang="ko-KR" sz="20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Y=1 </a:t>
              </a:r>
              <a:r>
                <a:rPr lang="ko-KR" altLang="en-US" sz="20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값의 비율</a:t>
              </a:r>
              <a:endParaRPr lang="ko-KR" altLang="en-US" sz="2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332068" y="2262457"/>
              <a:ext cx="2457854" cy="45719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꺾인 연결선 68"/>
            <p:cNvCxnSpPr/>
            <p:nvPr/>
          </p:nvCxnSpPr>
          <p:spPr>
            <a:xfrm>
              <a:off x="8287966" y="2627562"/>
              <a:ext cx="1075366" cy="2512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A00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5999193" y="2478405"/>
              <a:ext cx="2347140" cy="745787"/>
            </a:xfrm>
            <a:prstGeom prst="rect">
              <a:avLst/>
            </a:prstGeom>
            <a:solidFill>
              <a:srgbClr val="FA0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081626" y="2474438"/>
              <a:ext cx="2012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chemeClr val="bg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불량률</a:t>
              </a:r>
              <a:endParaRPr lang="en-US" altLang="ko-KR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153073" y="2715941"/>
              <a:ext cx="113380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10.8%</a:t>
              </a:r>
              <a:endParaRPr lang="ko-KR" altLang="en-US" sz="2800" b="1" dirty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요약 및 자체 평가 의견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9363332" y="1739236"/>
            <a:ext cx="2395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기대효과</a:t>
            </a:r>
            <a:endParaRPr lang="ko-KR" altLang="en-US" sz="28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729661" y="2307675"/>
            <a:ext cx="11060261" cy="3035030"/>
            <a:chOff x="729661" y="2344255"/>
            <a:chExt cx="11060261" cy="3035030"/>
          </a:xfrm>
        </p:grpSpPr>
        <p:grpSp>
          <p:nvGrpSpPr>
            <p:cNvPr id="76" name="그룹 75"/>
            <p:cNvGrpSpPr/>
            <p:nvPr/>
          </p:nvGrpSpPr>
          <p:grpSpPr>
            <a:xfrm>
              <a:off x="729661" y="2344255"/>
              <a:ext cx="11060261" cy="3035030"/>
              <a:chOff x="729661" y="2291280"/>
              <a:chExt cx="11060261" cy="3035030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729661" y="2291280"/>
                <a:ext cx="11060261" cy="30350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/>
              <p:cNvPicPr>
                <a:picLocks noChangeAspect="1"/>
              </p:cNvPicPr>
              <p:nvPr/>
            </p:nvPicPr>
            <p:blipFill rotWithShape="1">
              <a:blip r:embed="rId5"/>
              <a:srcRect t="5294" r="13964"/>
              <a:stretch/>
            </p:blipFill>
            <p:spPr>
              <a:xfrm>
                <a:off x="8282355" y="2452624"/>
                <a:ext cx="3363479" cy="2782109"/>
              </a:xfrm>
              <a:prstGeom prst="rect">
                <a:avLst/>
              </a:prstGeom>
            </p:spPr>
          </p:pic>
          <p:cxnSp>
            <p:nvCxnSpPr>
              <p:cNvPr id="80" name="꺾인 연결선 79"/>
              <p:cNvCxnSpPr/>
              <p:nvPr/>
            </p:nvCxnSpPr>
            <p:spPr>
              <a:xfrm>
                <a:off x="8287966" y="2574587"/>
                <a:ext cx="921246" cy="619150"/>
              </a:xfrm>
              <a:prstGeom prst="bentConnector3">
                <a:avLst>
                  <a:gd name="adj1" fmla="val 50000"/>
                </a:avLst>
              </a:prstGeom>
              <a:ln w="38100">
                <a:solidFill>
                  <a:srgbClr val="FA00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직사각형 80"/>
              <p:cNvSpPr/>
              <p:nvPr/>
            </p:nvSpPr>
            <p:spPr>
              <a:xfrm>
                <a:off x="5999193" y="2425430"/>
                <a:ext cx="2347140" cy="745787"/>
              </a:xfrm>
              <a:prstGeom prst="rect">
                <a:avLst/>
              </a:prstGeom>
              <a:solidFill>
                <a:srgbClr val="FA00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6081626" y="2421463"/>
                <a:ext cx="2012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전체 </a:t>
                </a:r>
                <a:r>
                  <a:rPr lang="en-US" altLang="ko-KR" b="1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Y= 1 </a:t>
                </a:r>
                <a:r>
                  <a:rPr lang="ko-KR" altLang="en-US" b="1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데이터 中</a:t>
                </a:r>
                <a:endParaRPr lang="en-US" altLang="ko-KR" b="1" dirty="0" smtClean="0">
                  <a:solidFill>
                    <a:schemeClr val="bg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7360021" y="2662966"/>
                <a:ext cx="9268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2800" b="1" dirty="0" smtClean="0">
                    <a:solidFill>
                      <a:schemeClr val="bg1"/>
                    </a:solidFill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5.2%</a:t>
                </a:r>
                <a:endParaRPr lang="ko-KR" altLang="en-US" sz="2800" b="1" dirty="0">
                  <a:solidFill>
                    <a:schemeClr val="bg1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6412191" y="4860587"/>
              <a:ext cx="2663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제안 조건 밖의 불량률</a:t>
              </a:r>
              <a:endParaRPr lang="ko-KR" altLang="en-US" sz="2000" b="1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281164" y="1065779"/>
            <a:ext cx="5562387" cy="5079221"/>
            <a:chOff x="281164" y="1065779"/>
            <a:chExt cx="5562387" cy="5079221"/>
          </a:xfrm>
        </p:grpSpPr>
        <p:sp>
          <p:nvSpPr>
            <p:cNvPr id="11" name="TextBox 10"/>
            <p:cNvSpPr txBox="1"/>
            <p:nvPr/>
          </p:nvSpPr>
          <p:spPr>
            <a:xfrm>
              <a:off x="281164" y="1065779"/>
              <a:ext cx="5562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과제 요약</a:t>
              </a:r>
            </a:p>
          </p:txBody>
        </p:sp>
        <p:sp>
          <p:nvSpPr>
            <p:cNvPr id="13" name="양쪽 모서리가 둥근 사각형 12"/>
            <p:cNvSpPr/>
            <p:nvPr/>
          </p:nvSpPr>
          <p:spPr>
            <a:xfrm rot="10800000">
              <a:off x="574021" y="1578542"/>
              <a:ext cx="5269530" cy="4566458"/>
            </a:xfrm>
            <a:prstGeom prst="round2SameRect">
              <a:avLst>
                <a:gd name="adj1" fmla="val 14452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sx="105000" sy="105000" algn="ctr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/>
            <p:cNvCxnSpPr/>
            <p:nvPr/>
          </p:nvCxnSpPr>
          <p:spPr>
            <a:xfrm flipH="1">
              <a:off x="1524855" y="1585772"/>
              <a:ext cx="3075001" cy="7231"/>
            </a:xfrm>
            <a:prstGeom prst="line">
              <a:avLst/>
            </a:prstGeom>
            <a:ln w="57150">
              <a:solidFill>
                <a:srgbClr val="0A1E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Box 1"/>
            <p:cNvSpPr txBox="1"/>
            <p:nvPr/>
          </p:nvSpPr>
          <p:spPr>
            <a:xfrm>
              <a:off x="823608" y="1845834"/>
              <a:ext cx="4674551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Bef>
                  <a:spcPts val="600"/>
                </a:spcBef>
                <a:buClr>
                  <a:srgbClr val="FA002D"/>
                </a:buClr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16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데이터 탐색</a:t>
              </a:r>
              <a:endParaRPr lang="en-US" altLang="ko-KR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742950" lvl="1" indent="-285750">
                <a:spcBef>
                  <a:spcPts val="600"/>
                </a:spcBef>
                <a:buClr>
                  <a:srgbClr val="FA002D"/>
                </a:buClr>
                <a:buFont typeface="Arial" panose="020B0604020202020204" pitchFamily="34" charset="0"/>
                <a:buChar char="•"/>
              </a:pPr>
              <a:r>
                <a:rPr lang="ko-KR" altLang="en-US" sz="1600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결측치</a:t>
              </a:r>
              <a:r>
                <a:rPr lang="ko-KR" altLang="en-US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확인</a:t>
              </a:r>
              <a:endPara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742950" lvl="1" indent="-285750">
                <a:spcBef>
                  <a:spcPts val="600"/>
                </a:spcBef>
                <a:buClr>
                  <a:srgbClr val="FA002D"/>
                </a:buClr>
                <a:buFont typeface="Arial" panose="020B0604020202020204" pitchFamily="34" charset="0"/>
                <a:buChar char="•"/>
              </a:pPr>
              <a:r>
                <a:rPr lang="en-US" altLang="ko-KR" sz="1600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Heatplot</a:t>
              </a:r>
              <a:endPara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1314450" lvl="2" indent="-400050">
                <a:spcBef>
                  <a:spcPts val="600"/>
                </a:spcBef>
                <a:buClr>
                  <a:srgbClr val="FA002D"/>
                </a:buClr>
                <a:buFont typeface="+mj-lt"/>
                <a:buAutoNum type="romanUcPeriod"/>
              </a:pPr>
              <a:r>
                <a:rPr lang="ko-KR" altLang="en-US" sz="1600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데이터간</a:t>
              </a:r>
              <a:r>
                <a:rPr lang="ko-KR" altLang="en-US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상관계수가 </a:t>
              </a:r>
              <a:r>
                <a:rPr lang="en-US" altLang="ko-KR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1</a:t>
              </a:r>
              <a:r>
                <a:rPr lang="ko-KR" altLang="en-US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인 열들 확인</a:t>
              </a:r>
              <a:endPara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lvl="3">
                <a:spcBef>
                  <a:spcPts val="600"/>
                </a:spcBef>
                <a:buClr>
                  <a:srgbClr val="FA002D"/>
                </a:buClr>
              </a:pPr>
              <a:r>
                <a:rPr lang="en-US" altLang="ko-KR" sz="1200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(X6=X20, X8=X18, X12=X19)</a:t>
              </a:r>
            </a:p>
            <a:p>
              <a:pPr marL="1314450" lvl="2" indent="-400050">
                <a:spcBef>
                  <a:spcPts val="600"/>
                </a:spcBef>
                <a:buClr>
                  <a:srgbClr val="FA002D"/>
                </a:buClr>
                <a:buFont typeface="+mj-lt"/>
                <a:buAutoNum type="romanUcPeriod"/>
              </a:pPr>
              <a:r>
                <a:rPr lang="ko-KR" altLang="en-US" sz="1600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고윳값</a:t>
              </a:r>
              <a:r>
                <a:rPr lang="ko-KR" altLang="en-US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개수가 </a:t>
              </a:r>
              <a:r>
                <a:rPr lang="en-US" altLang="ko-KR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1</a:t>
              </a:r>
              <a:r>
                <a:rPr lang="ko-KR" altLang="en-US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개인 열들 확인</a:t>
              </a:r>
              <a:endPara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lvl="3">
                <a:spcBef>
                  <a:spcPts val="600"/>
                </a:spcBef>
                <a:buClr>
                  <a:srgbClr val="FA002D"/>
                </a:buClr>
              </a:pPr>
              <a:r>
                <a:rPr lang="en-US" altLang="ko-KR" sz="1200" dirty="0" smtClean="0">
                  <a:solidFill>
                    <a:srgbClr val="FA002D"/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(X4, X13)</a:t>
              </a:r>
              <a:endPara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742950" lvl="1" indent="-285750">
                <a:spcBef>
                  <a:spcPts val="600"/>
                </a:spcBef>
                <a:buClr>
                  <a:srgbClr val="FA002D"/>
                </a:buClr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이상치 확인</a:t>
              </a:r>
              <a:endPara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lvl="2">
                <a:spcBef>
                  <a:spcPts val="600"/>
                </a:spcBef>
                <a:buClr>
                  <a:srgbClr val="FA002D"/>
                </a:buClr>
              </a:pPr>
              <a:r>
                <a:rPr lang="en-US" altLang="ko-KR" sz="12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X15, X5, X3 </a:t>
              </a:r>
              <a:r>
                <a:rPr lang="ko-KR" altLang="en-US" sz="12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변수 심층 탐구</a:t>
              </a:r>
              <a:endPara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742950" lvl="1" indent="-285750">
                <a:spcBef>
                  <a:spcPts val="600"/>
                </a:spcBef>
                <a:buClr>
                  <a:srgbClr val="FA002D"/>
                </a:buClr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변수들의 분포 확인</a:t>
              </a:r>
              <a:endPara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A002D"/>
                </a:buClr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모델</a:t>
              </a:r>
              <a:r>
                <a:rPr lang="en-US" altLang="ko-KR" sz="1600" b="1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16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탐색 및 선정</a:t>
              </a:r>
              <a:endParaRPr lang="en-US" altLang="ko-KR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A002D"/>
                </a:buClr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모델 훈련</a:t>
              </a:r>
              <a:endParaRPr lang="en-US" altLang="ko-KR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spcBef>
                  <a:spcPts val="600"/>
                </a:spcBef>
                <a:buClr>
                  <a:srgbClr val="FA002D"/>
                </a:buClr>
                <a:buFont typeface="Wingdings" panose="05000000000000000000" pitchFamily="2" charset="2"/>
                <a:buChar char="§"/>
              </a:pPr>
              <a:r>
                <a:rPr lang="ko-KR" altLang="en-US" sz="1600" b="1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결과 도출</a:t>
              </a:r>
              <a:endParaRPr lang="en-US" altLang="ko-KR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67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7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855" y="3944751"/>
            <a:ext cx="9248385" cy="29132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개요 및 팀 구성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1161" y="1011593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개발 환경 및 분석 프로젝트 구조</a:t>
            </a:r>
          </a:p>
        </p:txBody>
      </p:sp>
      <p:sp>
        <p:nvSpPr>
          <p:cNvPr id="13" name="양쪽 모서리가 둥근 사각형 12"/>
          <p:cNvSpPr/>
          <p:nvPr/>
        </p:nvSpPr>
        <p:spPr>
          <a:xfrm rot="10800000">
            <a:off x="574021" y="1578542"/>
            <a:ext cx="5269530" cy="2582562"/>
          </a:xfrm>
          <a:prstGeom prst="round2SameRect">
            <a:avLst>
              <a:gd name="adj1" fmla="val 1445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04800" sx="105000" sy="105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524855" y="1585772"/>
            <a:ext cx="3075001" cy="7231"/>
          </a:xfrm>
          <a:prstGeom prst="line">
            <a:avLst/>
          </a:prstGeom>
          <a:ln w="57150">
            <a:solidFill>
              <a:srgbClr val="0A1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36407" y="1080240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활용방안 및 기대효과</a:t>
            </a:r>
          </a:p>
        </p:txBody>
      </p:sp>
      <p:sp>
        <p:nvSpPr>
          <p:cNvPr id="23" name="양쪽 모서리가 둥근 사각형 22"/>
          <p:cNvSpPr/>
          <p:nvPr/>
        </p:nvSpPr>
        <p:spPr>
          <a:xfrm rot="10800000">
            <a:off x="6429264" y="1593003"/>
            <a:ext cx="5269530" cy="2582562"/>
          </a:xfrm>
          <a:prstGeom prst="round2SameRect">
            <a:avLst>
              <a:gd name="adj1" fmla="val 1445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04800" sx="105000" sy="105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380098" y="1600233"/>
            <a:ext cx="3075001" cy="7231"/>
          </a:xfrm>
          <a:prstGeom prst="line">
            <a:avLst/>
          </a:prstGeom>
          <a:ln w="57150">
            <a:solidFill>
              <a:srgbClr val="0A1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90747" y="1989438"/>
            <a:ext cx="4436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A002D"/>
              </a:buClr>
            </a:pPr>
            <a:r>
              <a:rPr lang="ko-KR" altLang="en-US" sz="2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 </a:t>
            </a:r>
            <a:r>
              <a:rPr lang="ko-KR" altLang="en-US" sz="20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버전 </a:t>
            </a:r>
            <a:r>
              <a:rPr lang="en-US" altLang="ko-KR" sz="20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python </a:t>
            </a:r>
            <a:r>
              <a:rPr lang="en-US" altLang="ko-KR" sz="20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3.9.6</a:t>
            </a:r>
          </a:p>
          <a:p>
            <a:pPr>
              <a:buClr>
                <a:srgbClr val="FA002D"/>
              </a:buClr>
            </a:pPr>
            <a:endParaRPr lang="en-US" altLang="ko-KR" sz="2000"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VS code</a:t>
            </a:r>
          </a:p>
          <a:p>
            <a:pPr marL="285750" indent="-285750"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google </a:t>
            </a:r>
            <a:r>
              <a:rPr lang="en-US" altLang="ko-KR" sz="20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colab</a:t>
            </a:r>
            <a:endParaRPr lang="ko-KR" altLang="en-US" sz="20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5991" y="1989438"/>
            <a:ext cx="4436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A002D"/>
              </a:buClr>
            </a:pPr>
            <a:r>
              <a:rPr lang="ko-KR" altLang="en-US" sz="20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활용방안 및 기대효과</a:t>
            </a:r>
          </a:p>
          <a:p>
            <a:pPr>
              <a:buClr>
                <a:srgbClr val="FA002D"/>
              </a:buClr>
            </a:pPr>
            <a:endParaRPr lang="ko-KR" altLang="en-US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>
              <a:buClr>
                <a:srgbClr val="FA002D"/>
              </a:buClr>
            </a:pP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기업에 주요한 목표는 불량률을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에서 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0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으로 줄이는 것이 될 수 있으나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가장 최적화되고 가장 효율적으로 시스템을 구축하는 것이 목표이다</a:t>
            </a:r>
            <a:r>
              <a: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662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요약 및 자체 평가 의견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1164" y="1065779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요약</a:t>
            </a:r>
          </a:p>
        </p:txBody>
      </p:sp>
      <p:sp>
        <p:nvSpPr>
          <p:cNvPr id="13" name="양쪽 모서리가 둥근 사각형 12"/>
          <p:cNvSpPr/>
          <p:nvPr/>
        </p:nvSpPr>
        <p:spPr>
          <a:xfrm rot="10800000">
            <a:off x="574021" y="1578542"/>
            <a:ext cx="5269530" cy="4566458"/>
          </a:xfrm>
          <a:prstGeom prst="round2SameRect">
            <a:avLst>
              <a:gd name="adj1" fmla="val 1445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04800" sx="105000" sy="105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1524855" y="1585772"/>
            <a:ext cx="3075001" cy="7231"/>
          </a:xfrm>
          <a:prstGeom prst="line">
            <a:avLst/>
          </a:prstGeom>
          <a:ln w="57150">
            <a:solidFill>
              <a:srgbClr val="0A1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36407" y="1080240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자체 평가 의견</a:t>
            </a:r>
          </a:p>
        </p:txBody>
      </p:sp>
      <p:sp>
        <p:nvSpPr>
          <p:cNvPr id="23" name="양쪽 모서리가 둥근 사각형 22"/>
          <p:cNvSpPr/>
          <p:nvPr/>
        </p:nvSpPr>
        <p:spPr>
          <a:xfrm rot="10800000">
            <a:off x="6429264" y="1593003"/>
            <a:ext cx="5269530" cy="4566458"/>
          </a:xfrm>
          <a:prstGeom prst="round2SameRect">
            <a:avLst>
              <a:gd name="adj1" fmla="val 1445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04800" sx="105000" sy="105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7380098" y="1600233"/>
            <a:ext cx="3075001" cy="7231"/>
          </a:xfrm>
          <a:prstGeom prst="line">
            <a:avLst/>
          </a:prstGeom>
          <a:ln w="57150">
            <a:solidFill>
              <a:srgbClr val="0A1E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23608" y="1845834"/>
            <a:ext cx="467455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데이터 탐색</a:t>
            </a:r>
            <a:endParaRPr lang="en-US" altLang="ko-KR" sz="16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결측치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확인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Heatplot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1314450" lvl="2" indent="-400050">
              <a:spcBef>
                <a:spcPts val="600"/>
              </a:spcBef>
              <a:buClr>
                <a:srgbClr val="FA002D"/>
              </a:buClr>
              <a:buFont typeface="+mj-lt"/>
              <a:buAutoNum type="romanUcPeriod"/>
            </a:pP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데이터간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상관계수가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 열들 확인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3">
              <a:spcBef>
                <a:spcPts val="600"/>
              </a:spcBef>
              <a:buClr>
                <a:srgbClr val="FA002D"/>
              </a:buClr>
            </a:pPr>
            <a:r>
              <a:rPr lang="en-US" altLang="ko-KR" sz="1200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(X6=X20, X8=X18, X12=X19)</a:t>
            </a:r>
          </a:p>
          <a:p>
            <a:pPr marL="1314450" lvl="2" indent="-400050">
              <a:spcBef>
                <a:spcPts val="600"/>
              </a:spcBef>
              <a:buClr>
                <a:srgbClr val="FA002D"/>
              </a:buClr>
              <a:buFont typeface="+mj-lt"/>
              <a:buAutoNum type="romanUcPeriod"/>
            </a:pPr>
            <a:r>
              <a:rPr lang="ko-KR" altLang="en-US" sz="16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고윳값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개수가 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개인 열들 확인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3">
              <a:spcBef>
                <a:spcPts val="600"/>
              </a:spcBef>
              <a:buClr>
                <a:srgbClr val="FA002D"/>
              </a:buClr>
            </a:pPr>
            <a:r>
              <a:rPr lang="en-US" altLang="ko-KR" sz="1200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(X4, X13)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이상치 확인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lvl="2">
              <a:spcBef>
                <a:spcPts val="600"/>
              </a:spcBef>
              <a:buClr>
                <a:srgbClr val="FA002D"/>
              </a:buClr>
            </a:pPr>
            <a:r>
              <a:rPr lang="en-US" altLang="ko-KR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X15, X5, X3 </a:t>
            </a:r>
            <a:r>
              <a:rPr lang="ko-KR" altLang="en-US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변수 심층 탐구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변수들의 분포 확인</a:t>
            </a:r>
            <a:endParaRPr lang="en-US" altLang="ko-KR" sz="16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모델</a:t>
            </a:r>
            <a:r>
              <a:rPr lang="en-US" altLang="ko-KR" sz="1600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탐색 및 선정</a:t>
            </a:r>
            <a:endParaRPr lang="en-US" altLang="ko-KR" sz="16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모델 훈련</a:t>
            </a:r>
            <a:endParaRPr lang="en-US" altLang="ko-KR" sz="16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결과 도출</a:t>
            </a:r>
            <a:endParaRPr lang="en-US" altLang="ko-KR" sz="1600" b="1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5991" y="1989438"/>
            <a:ext cx="443607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결론 적용 시 한계점 및 개선방안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각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Column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에 대한 자세한 정보의 부재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X4, X13: </a:t>
            </a: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고유값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개수가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1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개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불량제품으로 인한 손익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/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제안 적용 시의 손익 비교 및 평가 비교 불가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spcBef>
                <a:spcPts val="600"/>
              </a:spcBef>
              <a:buClr>
                <a:srgbClr val="FA002D"/>
              </a:buClr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Future Study</a:t>
            </a: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도메인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배경 지식 적용하여 더 임팩트 있는 </a:t>
            </a: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인사이트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도출 </a:t>
            </a:r>
            <a:r>
              <a:rPr lang="en-US" altLang="ko-KR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</a:t>
            </a:r>
            <a:r>
              <a:rPr lang="en-US" altLang="ko-KR" dirty="0" err="1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e.g</a:t>
            </a:r>
            <a:r>
              <a:rPr lang="en-US" altLang="ko-KR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en-US" altLang="ko-KR" dirty="0" err="1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ProductID</a:t>
            </a:r>
            <a:r>
              <a:rPr lang="en-US" altLang="ko-KR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)</a:t>
            </a: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Mock data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추출 후 분석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Case Study: </a:t>
            </a:r>
            <a:r>
              <a:rPr lang="en-US" altLang="ko-KR" dirty="0" smtClean="0">
                <a:solidFill>
                  <a:srgbClr val="FA002D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Ford Pinto Case / Samsung Galaxy Note 7</a:t>
            </a:r>
          </a:p>
          <a:p>
            <a:pPr marL="742950" lvl="1" indent="-285750">
              <a:spcBef>
                <a:spcPts val="600"/>
              </a:spcBef>
              <a:buClr>
                <a:srgbClr val="FA002D"/>
              </a:buClr>
              <a:buFont typeface="Arial" panose="020B0604020202020204" pitchFamily="34" charset="0"/>
              <a:buChar char="•"/>
            </a:pP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994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Smart Factories are Changing the Manufacturing Industry – Official  POSCO Newsro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" b="12563"/>
          <a:stretch/>
        </p:blipFill>
        <p:spPr bwMode="auto">
          <a:xfrm>
            <a:off x="0" y="0"/>
            <a:ext cx="12192000" cy="719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0"/>
            <a:ext cx="12192000" cy="7190051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09737" y="2264569"/>
            <a:ext cx="8772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Thank</a:t>
            </a:r>
            <a:r>
              <a:rPr lang="ko-KR" altLang="en-US" sz="96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96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You</a:t>
            </a:r>
            <a:endParaRPr lang="ko-KR" altLang="en-US" sz="9600" b="1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414713" y="3836194"/>
            <a:ext cx="5893593" cy="28575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31480" y="4055269"/>
            <a:ext cx="3729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</a:t>
            </a:r>
            <a:r>
              <a:rPr lang="en-US" altLang="ko-KR" sz="2800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6</a:t>
            </a:r>
            <a:r>
              <a:rPr lang="ko-KR" altLang="en-US" sz="2800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조</a:t>
            </a:r>
            <a:endParaRPr lang="ko-KR" altLang="en-US" sz="2800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93926" y="4555952"/>
            <a:ext cx="4604145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1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6</a:t>
            </a:r>
            <a:r>
              <a:rPr lang="ko-KR" altLang="en-US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조 </a:t>
            </a:r>
            <a:r>
              <a:rPr lang="ko-KR" altLang="en-US" b="1" dirty="0" err="1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금해인</a:t>
            </a:r>
            <a:r>
              <a:rPr lang="en-US" altLang="ko-KR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배영석</a:t>
            </a:r>
            <a:r>
              <a:rPr lang="en-US" altLang="ko-KR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양찬규</a:t>
            </a:r>
            <a:r>
              <a:rPr lang="en-US" altLang="ko-KR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이준우</a:t>
            </a:r>
            <a:r>
              <a:rPr lang="en-US" altLang="ko-KR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정서연</a:t>
            </a:r>
            <a:r>
              <a:rPr lang="en-US" altLang="ko-KR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  <a:cs typeface="Malgun Gothic"/>
                <a:sym typeface="Malgun Gothic"/>
              </a:rPr>
              <a:t>한현수</a:t>
            </a:r>
            <a:endParaRPr lang="ko-KR" altLang="en-US" b="1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487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개요 및 팀 구성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14806" y="1055324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수행 절차 및 경과</a:t>
            </a:r>
          </a:p>
        </p:txBody>
      </p:sp>
      <p:graphicFrame>
        <p:nvGraphicFramePr>
          <p:cNvPr id="16" name="Google Shape;79;p4"/>
          <p:cNvGraphicFramePr/>
          <p:nvPr>
            <p:extLst>
              <p:ext uri="{D42A27DB-BD31-4B8C-83A1-F6EECF244321}">
                <p14:modId xmlns:p14="http://schemas.microsoft.com/office/powerpoint/2010/main" val="4288107202"/>
              </p:ext>
            </p:extLst>
          </p:nvPr>
        </p:nvGraphicFramePr>
        <p:xfrm>
          <a:off x="434446" y="1634490"/>
          <a:ext cx="11230332" cy="4309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5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4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03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1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구분</a:t>
                      </a:r>
                      <a:endParaRPr sz="1800" b="1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기간</a:t>
                      </a:r>
                      <a:endParaRPr sz="18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활동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비고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요구사항 정의 및 </a:t>
                      </a:r>
                      <a:br>
                        <a:rPr lang="ko-KR" sz="16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ko-KR" sz="16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분석 기획</a:t>
                      </a:r>
                      <a:endParaRPr sz="16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6/3(</a:t>
                      </a:r>
                      <a:r>
                        <a:rPr lang="ko-KR" altLang="en-US" sz="1600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en-US" altLang="ko-KR" sz="1600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문제 정의, 비</a:t>
                      </a:r>
                      <a:r>
                        <a:rPr lang="ko-KR" sz="16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즈</a:t>
                      </a:r>
                      <a:r>
                        <a:rPr lang="ko-KR" sz="1600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니스 관점 요구사항 정의 등등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데이터 전처리</a:t>
                      </a:r>
                      <a:endParaRPr sz="1600" b="1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6/3(</a:t>
                      </a:r>
                      <a:r>
                        <a:rPr lang="ko-KR" alt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i="0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데이터를 분석하여 불필요한 데이터를 가공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탐색적 분석(EDA)</a:t>
                      </a:r>
                      <a:endParaRPr sz="1600" b="1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6/3(</a:t>
                      </a:r>
                      <a:r>
                        <a:rPr lang="ko-KR" alt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)~6/4(</a:t>
                      </a:r>
                      <a:r>
                        <a:rPr lang="ko-KR" alt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i="0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데이터 전처리 결과에 따른 분석 방향 제시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모델 학습 및 선택</a:t>
                      </a:r>
                      <a:endParaRPr sz="1600" b="1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6/4(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i="0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최적의 모델을 선정함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9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결론도출</a:t>
                      </a:r>
                      <a:endParaRPr sz="1600" b="1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6/5(</a:t>
                      </a:r>
                      <a:r>
                        <a:rPr lang="ko-KR" alt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i="0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앞서 진행한 과정을 바탕으로 결론을 도출함.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652436" y="1205798"/>
            <a:ext cx="975360" cy="55399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ko-KR" altLang="en-US" sz="3000" dirty="0" smtClean="0"/>
              <a:t>완료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0634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개요 및 팀 구성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14806" y="1055324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팀 구성</a:t>
            </a:r>
          </a:p>
        </p:txBody>
      </p:sp>
      <p:graphicFrame>
        <p:nvGraphicFramePr>
          <p:cNvPr id="9" name="Google Shape;87;p5"/>
          <p:cNvGraphicFramePr/>
          <p:nvPr>
            <p:extLst>
              <p:ext uri="{D42A27DB-BD31-4B8C-83A1-F6EECF244321}">
                <p14:modId xmlns:p14="http://schemas.microsoft.com/office/powerpoint/2010/main" val="2216229497"/>
              </p:ext>
            </p:extLst>
          </p:nvPr>
        </p:nvGraphicFramePr>
        <p:xfrm>
          <a:off x="642690" y="1741482"/>
          <a:ext cx="10906617" cy="42040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89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1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훈련생</a:t>
                      </a:r>
                      <a:endParaRPr sz="2000" b="1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주 역할</a:t>
                      </a:r>
                      <a:endParaRPr sz="20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담당 업무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금해인</a:t>
                      </a:r>
                      <a:endParaRPr sz="1600" b="0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데이터 분석</a:t>
                      </a:r>
                      <a:endParaRPr sz="16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인사이트 도출, 데이터 검증 및 총괄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배영석</a:t>
                      </a:r>
                      <a:endParaRPr sz="1600" b="0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보고서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AutoML, 보고서 작성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양찬규</a:t>
                      </a:r>
                      <a:endParaRPr sz="1600" b="0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데이터 분석</a:t>
                      </a:r>
                      <a:endParaRPr sz="16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EDA, 데이터 가공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이준우</a:t>
                      </a:r>
                      <a:endParaRPr sz="1600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보고서</a:t>
                      </a:r>
                      <a:endParaRPr sz="16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AutoML</a:t>
                      </a:r>
                      <a:r>
                        <a:rPr 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보고서 작성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정서연</a:t>
                      </a:r>
                      <a:endParaRPr sz="1600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데이터 분석</a:t>
                      </a:r>
                      <a:endParaRPr sz="16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데이터 전처리 및 </a:t>
                      </a:r>
                      <a:r>
                        <a:rPr lang="ko-KR" sz="1600" dirty="0" err="1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인사이트</a:t>
                      </a:r>
                      <a:r>
                        <a:rPr lang="ko-KR" sz="160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도출, </a:t>
                      </a:r>
                      <a:r>
                        <a:rPr lang="ko-KR" sz="160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SHAP 작성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한현수</a:t>
                      </a:r>
                      <a:endParaRPr sz="16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보고서</a:t>
                      </a:r>
                      <a:endParaRPr sz="1600" b="0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김웅기</a:t>
                      </a:r>
                      <a:endParaRPr sz="1600" b="1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멘토</a:t>
                      </a:r>
                      <a:endParaRPr sz="1600" b="1" u="none" strike="noStrike" cap="none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프로젝트 질의응답</a:t>
                      </a:r>
                      <a:r>
                        <a:rPr lang="ko-KR" sz="1600" b="1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및 관리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48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개요 및 팀 구성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11680" y="2966720"/>
            <a:ext cx="258741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What is die casting?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4462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119626" y="1053446"/>
            <a:ext cx="410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결측치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및 연관성 확인</a:t>
            </a:r>
          </a:p>
        </p:txBody>
      </p:sp>
      <p:sp>
        <p:nvSpPr>
          <p:cNvPr id="11" name="직사각형 10"/>
          <p:cNvSpPr/>
          <p:nvPr/>
        </p:nvSpPr>
        <p:spPr>
          <a:xfrm rot="10800000">
            <a:off x="6734432" y="2276271"/>
            <a:ext cx="4671504" cy="31875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95;p7"/>
          <p:cNvSpPr txBox="1"/>
          <p:nvPr/>
        </p:nvSpPr>
        <p:spPr>
          <a:xfrm>
            <a:off x="1442543" y="1592512"/>
            <a:ext cx="4357200" cy="40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36000" bIns="360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Heatplot을</a:t>
            </a:r>
            <a:r>
              <a:rPr lang="ko-KR" b="1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이용하여 연관성 확인</a:t>
            </a:r>
            <a:endParaRPr b="1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6" name="Google Shape;9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856" y="3126971"/>
            <a:ext cx="5098182" cy="337670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97;p7"/>
          <p:cNvSpPr txBox="1"/>
          <p:nvPr/>
        </p:nvSpPr>
        <p:spPr>
          <a:xfrm>
            <a:off x="6975305" y="2607045"/>
            <a:ext cx="4189757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결측치</a:t>
            </a:r>
            <a:r>
              <a:rPr lang="ko-KR" sz="18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 확인</a:t>
            </a:r>
            <a:endParaRPr sz="1800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“</a:t>
            </a:r>
            <a:r>
              <a:rPr lang="ko-KR" sz="18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isnull</a:t>
            </a:r>
            <a:r>
              <a:rPr 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().</a:t>
            </a:r>
            <a:r>
              <a:rPr lang="ko-KR" sz="18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sum</a:t>
            </a:r>
            <a:r>
              <a:rPr 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()”을 사용하여 </a:t>
            </a:r>
            <a:r>
              <a:rPr lang="ko-KR" sz="1800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결측치가</a:t>
            </a:r>
            <a:r>
              <a:rPr 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 없음을 확인함</a:t>
            </a:r>
            <a:endParaRPr sz="18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데이터간</a:t>
            </a:r>
            <a:r>
              <a:rPr lang="ko-KR" sz="18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 상관계수가 1인 열을 확인</a:t>
            </a:r>
            <a:endParaRPr sz="1800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X6</a:t>
            </a:r>
            <a:r>
              <a:rPr 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, X20 / X8, X18 / X12, X19</a:t>
            </a:r>
            <a:endParaRPr sz="18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하얀색으로 조회가 되는 열을 확인함</a:t>
            </a:r>
            <a:endParaRPr sz="1800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sz="1800" dirty="0" smtClean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X4</a:t>
            </a:r>
            <a:r>
              <a:rPr lang="ko-KR" sz="1800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Calibri"/>
                <a:sym typeface="Calibri"/>
              </a:rPr>
              <a:t>, X13</a:t>
            </a:r>
            <a:endParaRPr sz="1800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Calibri"/>
              <a:sym typeface="Calibri"/>
            </a:endParaRPr>
          </a:p>
        </p:txBody>
      </p:sp>
      <p:pic>
        <p:nvPicPr>
          <p:cNvPr id="18" name="Google Shape;9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356" y="1991205"/>
            <a:ext cx="4863452" cy="1083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678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2.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분석 </a:t>
            </a:r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탐색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06055" y="1162611"/>
            <a:ext cx="410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하얀색으로 조회되는 열 확인</a:t>
            </a:r>
          </a:p>
        </p:txBody>
      </p:sp>
      <p:sp>
        <p:nvSpPr>
          <p:cNvPr id="11" name="직사각형 10"/>
          <p:cNvSpPr/>
          <p:nvPr/>
        </p:nvSpPr>
        <p:spPr>
          <a:xfrm rot="10800000">
            <a:off x="7614986" y="2183297"/>
            <a:ext cx="3790950" cy="32805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772616" y="2512779"/>
            <a:ext cx="3336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nunique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 코드 사용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457200" lvl="0" indent="-35560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X4, X13 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열은 </a:t>
            </a: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개의 값으로만 구성이 되었음을 확인함</a:t>
            </a:r>
            <a:r>
              <a:rPr lang="en-US" altLang="ko-KR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.</a:t>
            </a:r>
            <a:endParaRPr lang="ko-KR" altLang="en-US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742950" lvl="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101600" lvl="0">
              <a:buClr>
                <a:schemeClr val="dk1"/>
              </a:buClr>
              <a:buSzPts val="2000"/>
            </a:pP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두 변수는 </a:t>
            </a:r>
            <a:r>
              <a:rPr lang="ko-KR" altLang="en-US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고유값이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1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개인 요소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(</a:t>
            </a:r>
            <a:r>
              <a:rPr lang="en-US" altLang="ko-KR" b="1" dirty="0" err="1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ex.UserID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, S/N)</a:t>
            </a:r>
            <a:r>
              <a:rPr lang="ko-KR" altLang="en-US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임을 예측할 수 있음</a:t>
            </a:r>
            <a:r>
              <a:rPr lang="en-US" altLang="ko-KR" b="1" dirty="0">
                <a:solidFill>
                  <a:schemeClr val="dk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.</a:t>
            </a:r>
            <a:endParaRPr lang="ko-KR" altLang="en-US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dk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79" y="1854741"/>
            <a:ext cx="6096735" cy="444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1423</Words>
  <Application>Microsoft Office PowerPoint</Application>
  <PresentationFormat>와이드스크린</PresentationFormat>
  <Paragraphs>309</Paragraphs>
  <Slides>41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LG Smart UI Bold</vt:lpstr>
      <vt:lpstr>LG Smart UI Regular</vt:lpstr>
      <vt:lpstr>맑은 고딕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51</cp:revision>
  <dcterms:created xsi:type="dcterms:W3CDTF">2024-05-16T10:22:52Z</dcterms:created>
  <dcterms:modified xsi:type="dcterms:W3CDTF">2024-06-03T02:06:53Z</dcterms:modified>
</cp:coreProperties>
</file>